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5" r:id="rId9"/>
    <p:sldId id="263" r:id="rId10"/>
    <p:sldId id="264"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Title 15"/>
          <p:cNvSpPr>
            <a:spLocks noGrp="1"/>
          </p:cNvSpPr>
          <p:nvPr>
            <p:ph type="title"/>
          </p:nvPr>
        </p:nvSpPr>
        <p:spPr>
          <a:xfrm>
            <a:off x="2438400" y="1447800"/>
            <a:ext cx="3962400" cy="2133600"/>
          </a:xfrm>
        </p:spPr>
        <p:txBody>
          <a:bodyPr anchor="b"/>
          <a:lstStyle/>
          <a:p>
            <a:r>
              <a:rPr lang="en-US" smtClean="0"/>
              <a:t>Click to edit Master title style</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501DB74C-3964-4FC4-9E81-3E102DD2371A}" type="datetimeFigureOut">
              <a:rPr lang="en-US" smtClean="0"/>
              <a:t>4/2/2020</a:t>
            </a:fld>
            <a:endParaRPr lang="en-US"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2D99A26B-0024-466F-B02F-A1EFC61DD704}" type="slidenum">
              <a:rPr lang="en-US" smtClean="0"/>
              <a:t>‹#›</a:t>
            </a:fld>
            <a:endParaRPr lang="en-US" dirty="0"/>
          </a:p>
        </p:txBody>
      </p:sp>
      <p:sp>
        <p:nvSpPr>
          <p:cNvPr id="15" name="Footer Placeholder 14"/>
          <p:cNvSpPr>
            <a:spLocks noGrp="1"/>
          </p:cNvSpPr>
          <p:nvPr>
            <p:ph type="ftr" sz="quarter" idx="12"/>
          </p:nvPr>
        </p:nvSpPr>
        <p:spPr>
          <a:xfrm>
            <a:off x="3581400" y="6296248"/>
            <a:ext cx="2820987" cy="152400"/>
          </a:xfrm>
        </p:spPr>
        <p:txBody>
          <a:bodyPr/>
          <a:lstStyle/>
          <a:p>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4" name="Slide Number Placeholder 13"/>
          <p:cNvSpPr>
            <a:spLocks noGrp="1"/>
          </p:cNvSpPr>
          <p:nvPr>
            <p:ph type="sldNum" sz="quarter" idx="11"/>
          </p:nvPr>
        </p:nvSpPr>
        <p:spPr/>
        <p:txBody>
          <a:bodyPr/>
          <a:lstStyle/>
          <a:p>
            <a:fld id="{2D99A26B-0024-466F-B02F-A1EFC61DD704}" type="slidenum">
              <a:rPr lang="en-US" smtClean="0"/>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4" name="Slide Number Placeholder 13"/>
          <p:cNvSpPr>
            <a:spLocks noGrp="1"/>
          </p:cNvSpPr>
          <p:nvPr>
            <p:ph type="sldNum" sz="quarter" idx="11"/>
          </p:nvPr>
        </p:nvSpPr>
        <p:spPr/>
        <p:txBody>
          <a:bodyPr/>
          <a:lstStyle/>
          <a:p>
            <a:fld id="{2D99A26B-0024-466F-B02F-A1EFC61DD704}" type="slidenum">
              <a:rPr lang="en-US" smtClean="0"/>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1" name="Slide Number Placeholder 10"/>
          <p:cNvSpPr>
            <a:spLocks noGrp="1"/>
          </p:cNvSpPr>
          <p:nvPr>
            <p:ph type="sldNum" sz="quarter" idx="11"/>
          </p:nvPr>
        </p:nvSpPr>
        <p:spPr/>
        <p:txBody>
          <a:bodyPr/>
          <a:lstStyle/>
          <a:p>
            <a:fld id="{2D99A26B-0024-466F-B02F-A1EFC61DD704}" type="slidenum">
              <a:rPr lang="en-US" smtClean="0"/>
              <a:t>‹#›</a:t>
            </a:fld>
            <a:endParaRPr lang="en-US" dirty="0"/>
          </a:p>
        </p:txBody>
      </p:sp>
      <p:sp>
        <p:nvSpPr>
          <p:cNvPr id="12" name="Footer Placeholder 11"/>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501DB74C-3964-4FC4-9E81-3E102DD2371A}" type="datetimeFigureOut">
              <a:rPr lang="en-US" smtClean="0"/>
              <a:t>4/2/2020</a:t>
            </a:fld>
            <a:endParaRPr lang="en-US" dirty="0"/>
          </a:p>
        </p:txBody>
      </p:sp>
      <p:sp>
        <p:nvSpPr>
          <p:cNvPr id="13" name="Slide Number Placeholder 12"/>
          <p:cNvSpPr>
            <a:spLocks noGrp="1"/>
          </p:cNvSpPr>
          <p:nvPr>
            <p:ph type="sldNum" sz="quarter" idx="11"/>
          </p:nvPr>
        </p:nvSpPr>
        <p:spPr>
          <a:xfrm>
            <a:off x="4116388" y="6400800"/>
            <a:ext cx="533400" cy="152400"/>
          </a:xfrm>
        </p:spPr>
        <p:txBody>
          <a:bodyPr/>
          <a:lstStyle/>
          <a:p>
            <a:fld id="{2D99A26B-0024-466F-B02F-A1EFC61DD704}" type="slidenum">
              <a:rPr lang="en-US" smtClean="0"/>
              <a:t>‹#›</a:t>
            </a:fld>
            <a:endParaRPr lang="en-US" dirty="0"/>
          </a:p>
        </p:txBody>
      </p:sp>
      <p:sp>
        <p:nvSpPr>
          <p:cNvPr id="14" name="Footer Placeholder 13"/>
          <p:cNvSpPr>
            <a:spLocks noGrp="1"/>
          </p:cNvSpPr>
          <p:nvPr>
            <p:ph type="ftr" sz="quarter" idx="12"/>
          </p:nvPr>
        </p:nvSpPr>
        <p:spPr>
          <a:xfrm>
            <a:off x="838200" y="6296248"/>
            <a:ext cx="2820987" cy="152400"/>
          </a:xfrm>
        </p:spPr>
        <p:txBody>
          <a:bodyPr/>
          <a:lstStyle/>
          <a:p>
            <a:endParaRPr lang="en-US" dirty="0"/>
          </a:p>
        </p:txBody>
      </p:sp>
      <p:sp>
        <p:nvSpPr>
          <p:cNvPr id="15" name="Title 14"/>
          <p:cNvSpPr>
            <a:spLocks noGrp="1"/>
          </p:cNvSpPr>
          <p:nvPr>
            <p:ph type="title"/>
          </p:nvPr>
        </p:nvSpPr>
        <p:spPr>
          <a:xfrm>
            <a:off x="457200" y="1828800"/>
            <a:ext cx="3200400" cy="1752600"/>
          </a:xfrm>
        </p:spPr>
        <p:txBody>
          <a:bodyPr anchor="b"/>
          <a:lstStyle/>
          <a:p>
            <a:r>
              <a:rPr lang="en-US" smtClean="0"/>
              <a:t>Click to edit Master title style</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9" name="Date Placeholder 8"/>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3" name="Slide Number Placeholder 12"/>
          <p:cNvSpPr>
            <a:spLocks noGrp="1"/>
          </p:cNvSpPr>
          <p:nvPr>
            <p:ph type="sldNum" sz="quarter" idx="11"/>
          </p:nvPr>
        </p:nvSpPr>
        <p:spPr/>
        <p:txBody>
          <a:bodyPr/>
          <a:lstStyle/>
          <a:p>
            <a:fld id="{2D99A26B-0024-466F-B02F-A1EFC61DD704}" type="slidenum">
              <a:rPr lang="en-US" smtClean="0"/>
              <a:t>‹#›</a:t>
            </a:fld>
            <a:endParaRPr lang="en-US" dirty="0"/>
          </a:p>
        </p:txBody>
      </p:sp>
      <p:sp>
        <p:nvSpPr>
          <p:cNvPr id="14" name="Footer Placeholder 13"/>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12" name="Date Placeholder 11"/>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4" name="Slide Number Placeholder 13"/>
          <p:cNvSpPr>
            <a:spLocks noGrp="1"/>
          </p:cNvSpPr>
          <p:nvPr>
            <p:ph type="sldNum" sz="quarter" idx="11"/>
          </p:nvPr>
        </p:nvSpPr>
        <p:spPr/>
        <p:txBody>
          <a:bodyPr/>
          <a:lstStyle/>
          <a:p>
            <a:fld id="{2D99A26B-0024-466F-B02F-A1EFC61DD704}" type="slidenum">
              <a:rPr lang="en-US" smtClean="0"/>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en-US" smtClean="0"/>
              <a:t>Click to edit Master title style</a:t>
            </a:r>
            <a:endParaRPr lang="en-US" dirty="0"/>
          </a:p>
        </p:txBody>
      </p:sp>
      <p:sp>
        <p:nvSpPr>
          <p:cNvPr id="9" name="Date Placeholder 8"/>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0" name="Slide Number Placeholder 9"/>
          <p:cNvSpPr>
            <a:spLocks noGrp="1"/>
          </p:cNvSpPr>
          <p:nvPr>
            <p:ph type="sldNum" sz="quarter" idx="11"/>
          </p:nvPr>
        </p:nvSpPr>
        <p:spPr/>
        <p:txBody>
          <a:bodyPr/>
          <a:lstStyle/>
          <a:p>
            <a:fld id="{2D99A26B-0024-466F-B02F-A1EFC61DD704}" type="slidenum">
              <a:rPr lang="en-US" smtClean="0"/>
              <a:t>‹#›</a:t>
            </a:fld>
            <a:endParaRPr lang="en-US" dirty="0"/>
          </a:p>
        </p:txBody>
      </p:sp>
      <p:sp>
        <p:nvSpPr>
          <p:cNvPr id="11" name="Footer Placeholder 10"/>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9" name="Slide Number Placeholder 8"/>
          <p:cNvSpPr>
            <a:spLocks noGrp="1"/>
          </p:cNvSpPr>
          <p:nvPr>
            <p:ph type="sldNum" sz="quarter" idx="11"/>
          </p:nvPr>
        </p:nvSpPr>
        <p:spPr/>
        <p:txBody>
          <a:bodyPr/>
          <a:lstStyle/>
          <a:p>
            <a:fld id="{2D99A26B-0024-466F-B02F-A1EFC61DD704}" type="slidenum">
              <a:rPr lang="en-US" smtClean="0"/>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6" name="Slide Number Placeholder 15"/>
          <p:cNvSpPr>
            <a:spLocks noGrp="1"/>
          </p:cNvSpPr>
          <p:nvPr>
            <p:ph type="sldNum" sz="quarter" idx="11"/>
          </p:nvPr>
        </p:nvSpPr>
        <p:spPr/>
        <p:txBody>
          <a:bodyPr/>
          <a:lstStyle/>
          <a:p>
            <a:fld id="{2D99A26B-0024-466F-B02F-A1EFC61DD704}" type="slidenum">
              <a:rPr lang="en-US" smtClean="0"/>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en-US" smtClean="0"/>
              <a:t>Click to edit Master title style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Date Placeholder 15"/>
          <p:cNvSpPr>
            <a:spLocks noGrp="1"/>
          </p:cNvSpPr>
          <p:nvPr>
            <p:ph type="dt" sz="half" idx="10"/>
          </p:nvPr>
        </p:nvSpPr>
        <p:spPr/>
        <p:txBody>
          <a:bodyPr/>
          <a:lstStyle/>
          <a:p>
            <a:fld id="{501DB74C-3964-4FC4-9E81-3E102DD2371A}" type="datetimeFigureOut">
              <a:rPr lang="en-US" smtClean="0"/>
              <a:t>4/2/2020</a:t>
            </a:fld>
            <a:endParaRPr lang="en-US" dirty="0"/>
          </a:p>
        </p:txBody>
      </p:sp>
      <p:sp>
        <p:nvSpPr>
          <p:cNvPr id="17" name="Slide Number Placeholder 16"/>
          <p:cNvSpPr>
            <a:spLocks noGrp="1"/>
          </p:cNvSpPr>
          <p:nvPr>
            <p:ph type="sldNum" sz="quarter" idx="11"/>
          </p:nvPr>
        </p:nvSpPr>
        <p:spPr/>
        <p:txBody>
          <a:bodyPr/>
          <a:lstStyle/>
          <a:p>
            <a:fld id="{2D99A26B-0024-466F-B02F-A1EFC61DD704}" type="slidenum">
              <a:rPr lang="en-US" smtClean="0"/>
              <a:t>‹#›</a:t>
            </a:fld>
            <a:endParaRPr lang="en-US" dirty="0"/>
          </a:p>
        </p:txBody>
      </p:sp>
      <p:sp>
        <p:nvSpPr>
          <p:cNvPr id="18" name="Footer Placeholder 17"/>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2D99A26B-0024-466F-B02F-A1EFC61DD704}" type="slidenum">
              <a:rPr lang="en-US" smtClean="0"/>
              <a:t>‹#›</a:t>
            </a:fld>
            <a:endParaRPr lang="en-US"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501DB74C-3964-4FC4-9E81-3E102DD2371A}" type="datetimeFigureOut">
              <a:rPr lang="en-US" smtClean="0"/>
              <a:t>4/2/2020</a:t>
            </a:fld>
            <a:endParaRPr lang="en-US"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1295400"/>
            <a:ext cx="7620000" cy="3810000"/>
          </a:xfrm>
          <a:prstGeom prst="rect">
            <a:avLst/>
          </a:prstGeom>
        </p:spPr>
      </p:pic>
    </p:spTree>
    <p:extLst>
      <p:ext uri="{BB962C8B-B14F-4D97-AF65-F5344CB8AC3E}">
        <p14:creationId xmlns:p14="http://schemas.microsoft.com/office/powerpoint/2010/main" val="816172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1" y="1066800"/>
            <a:ext cx="7619999" cy="4124206"/>
          </a:xfrm>
          <a:prstGeom prst="rect">
            <a:avLst/>
          </a:prstGeom>
          <a:noFill/>
        </p:spPr>
        <p:txBody>
          <a:bodyPr wrap="square" rtlCol="0">
            <a:spAutoFit/>
          </a:bodyPr>
          <a:lstStyle/>
          <a:p>
            <a:r>
              <a:rPr lang="en-US" sz="2800" b="1" dirty="0"/>
              <a:t>ETIOLOGY- BIOLOGICAL FACTORS</a:t>
            </a:r>
            <a:r>
              <a:rPr lang="en-US" sz="2800" dirty="0"/>
              <a:t> </a:t>
            </a:r>
          </a:p>
          <a:p>
            <a:pPr marL="800100" lvl="1" indent="-342900" algn="just">
              <a:buFont typeface="Wingdings" pitchFamily="2" charset="2"/>
              <a:buChar char="Ø"/>
            </a:pPr>
            <a:r>
              <a:rPr lang="en-US" sz="2400" dirty="0" smtClean="0"/>
              <a:t>Resting </a:t>
            </a:r>
            <a:r>
              <a:rPr lang="en-US" sz="2400" dirty="0"/>
              <a:t>state of tissue in mammals is initially female &amp; as fetus develops, a male is produced only if androgen is introduced by Y chromosome. maleness and masculinity depend on fetal perinatal androgens. Testosterone can increase libido and aggressiveness in women, and estrogen can decrease libido and aggressiveness in men. Masculinity, femininity, and gender identity result more from postnatal life events.</a:t>
            </a:r>
          </a:p>
          <a:p>
            <a:pPr algn="just"/>
            <a:endParaRPr lang="en-US" dirty="0"/>
          </a:p>
        </p:txBody>
      </p:sp>
    </p:spTree>
    <p:extLst>
      <p:ext uri="{BB962C8B-B14F-4D97-AF65-F5344CB8AC3E}">
        <p14:creationId xmlns:p14="http://schemas.microsoft.com/office/powerpoint/2010/main" val="189483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066800"/>
            <a:ext cx="6781800" cy="3170099"/>
          </a:xfrm>
          <a:prstGeom prst="rect">
            <a:avLst/>
          </a:prstGeom>
          <a:noFill/>
        </p:spPr>
        <p:txBody>
          <a:bodyPr wrap="square" rtlCol="0">
            <a:spAutoFit/>
          </a:bodyPr>
          <a:lstStyle/>
          <a:p>
            <a:r>
              <a:rPr lang="en-US" sz="3200" b="1" dirty="0"/>
              <a:t>PSYCHOSOCIAL ASPECT</a:t>
            </a:r>
            <a:r>
              <a:rPr lang="en-US" sz="3200" dirty="0"/>
              <a:t> </a:t>
            </a:r>
          </a:p>
          <a:p>
            <a:pPr algn="just"/>
            <a:r>
              <a:rPr lang="en-US" dirty="0"/>
              <a:t>                </a:t>
            </a:r>
            <a:r>
              <a:rPr lang="en-US" sz="2800" dirty="0"/>
              <a:t>Children usually develop a gender identity consonant with their sex of rearing (also known as assigned sex). The formation of gender identity is influenced by the interaction of children's temperament and parents' qualities and attitudes.</a:t>
            </a:r>
          </a:p>
        </p:txBody>
      </p:sp>
    </p:spTree>
    <p:extLst>
      <p:ext uri="{BB962C8B-B14F-4D97-AF65-F5344CB8AC3E}">
        <p14:creationId xmlns:p14="http://schemas.microsoft.com/office/powerpoint/2010/main" val="2553642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799" y="1371600"/>
            <a:ext cx="7696199" cy="2677656"/>
          </a:xfrm>
          <a:prstGeom prst="rect">
            <a:avLst/>
          </a:prstGeom>
          <a:noFill/>
        </p:spPr>
        <p:txBody>
          <a:bodyPr wrap="square" rtlCol="0">
            <a:spAutoFit/>
          </a:bodyPr>
          <a:lstStyle/>
          <a:p>
            <a:pPr marL="342900" indent="-342900" algn="just">
              <a:buFont typeface="Wingdings" pitchFamily="2" charset="2"/>
              <a:buChar char="Ø"/>
            </a:pPr>
            <a:r>
              <a:rPr lang="en-US" sz="2800" dirty="0"/>
              <a:t>Mother and child relationship - relationship in the first years of life paramount in establishing gender identity. During this period, mothers normally facilitate their children's awareness of, and pride in, their gender: Children are valued as little boys and girls.</a:t>
            </a:r>
          </a:p>
        </p:txBody>
      </p:sp>
    </p:spTree>
    <p:extLst>
      <p:ext uri="{BB962C8B-B14F-4D97-AF65-F5344CB8AC3E}">
        <p14:creationId xmlns:p14="http://schemas.microsoft.com/office/powerpoint/2010/main" val="1555717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707571"/>
            <a:ext cx="7696200" cy="4185761"/>
          </a:xfrm>
          <a:prstGeom prst="rect">
            <a:avLst/>
          </a:prstGeom>
          <a:noFill/>
        </p:spPr>
        <p:txBody>
          <a:bodyPr wrap="square" rtlCol="0">
            <a:spAutoFit/>
          </a:bodyPr>
          <a:lstStyle/>
          <a:p>
            <a:r>
              <a:rPr lang="en-US" sz="3200" b="1" dirty="0"/>
              <a:t>INTERVENTION:</a:t>
            </a:r>
            <a:endParaRPr lang="en-US" sz="3200" dirty="0"/>
          </a:p>
          <a:p>
            <a:r>
              <a:rPr lang="en-US" sz="2400" dirty="0"/>
              <a:t>              Intervention for Children: - family therapy - individual child psychotherapy:</a:t>
            </a:r>
          </a:p>
          <a:p>
            <a:r>
              <a:rPr lang="en-US" sz="2400" dirty="0"/>
              <a:t>            • parental support or counseling - group work for young people and their parents Treatment for Adults: - mental health support, such as counseling speech and language therapy-to help alter your voice, to sound more typical of your gender identity - peer support groups, to meet other people with gender dysphonia - relatives' support groups, for your family.</a:t>
            </a:r>
          </a:p>
          <a:p>
            <a:endParaRPr lang="en-US" dirty="0"/>
          </a:p>
        </p:txBody>
      </p:sp>
    </p:spTree>
    <p:extLst>
      <p:ext uri="{BB962C8B-B14F-4D97-AF65-F5344CB8AC3E}">
        <p14:creationId xmlns:p14="http://schemas.microsoft.com/office/powerpoint/2010/main" val="2942598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57" y="0"/>
            <a:ext cx="9198028" cy="6858000"/>
          </a:xfrm>
          <a:prstGeom prst="rect">
            <a:avLst/>
          </a:prstGeom>
        </p:spPr>
      </p:pic>
    </p:spTree>
    <p:extLst>
      <p:ext uri="{BB962C8B-B14F-4D97-AF65-F5344CB8AC3E}">
        <p14:creationId xmlns:p14="http://schemas.microsoft.com/office/powerpoint/2010/main" val="2577943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371600" y="561201"/>
            <a:ext cx="6248400" cy="2846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Name:                    Ayesha Sadiqa</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Roll No:                  032</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Smester:                5th</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Topic:                     Gender Dysphoria</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Submitted To:    Mam Samar Fahad</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       The Islamia University of Bahawalpur </a:t>
            </a:r>
            <a:endParaRPr kumimoji="0" lang="en-US" altLang="zh-CN"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rPr>
              <a:t>                         </a:t>
            </a:r>
            <a:endParaRPr kumimoji="0" lang="en-US" altLang="zh-CN"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5" name="Picture 1" descr="IUB-University-MA-MSc-Admissions-2018-Examination-Form-Fee-Schedu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657601"/>
            <a:ext cx="3152775"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6784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33800" y="2057400"/>
            <a:ext cx="3657600" cy="2678400"/>
          </a:xfrm>
        </p:spPr>
      </p:pic>
      <p:sp>
        <p:nvSpPr>
          <p:cNvPr id="2" name="Title 1"/>
          <p:cNvSpPr>
            <a:spLocks noGrp="1"/>
          </p:cNvSpPr>
          <p:nvPr>
            <p:ph type="title"/>
          </p:nvPr>
        </p:nvSpPr>
        <p:spPr>
          <a:xfrm>
            <a:off x="152400" y="304800"/>
            <a:ext cx="2819400" cy="5715000"/>
          </a:xfrm>
        </p:spPr>
        <p:txBody>
          <a:bodyPr>
            <a:normAutofit/>
          </a:bodyPr>
          <a:lstStyle/>
          <a:p>
            <a:r>
              <a:rPr lang="en-US" sz="4000" b="1" dirty="0" smtClean="0"/>
              <a:t>GENDER DYSPHONIA</a:t>
            </a:r>
            <a:endParaRPr lang="en-US" sz="4000" b="1" dirty="0"/>
          </a:p>
        </p:txBody>
      </p:sp>
    </p:spTree>
    <p:extLst>
      <p:ext uri="{BB962C8B-B14F-4D97-AF65-F5344CB8AC3E}">
        <p14:creationId xmlns:p14="http://schemas.microsoft.com/office/powerpoint/2010/main" val="3928446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1219200"/>
            <a:ext cx="7391400" cy="2862322"/>
          </a:xfrm>
          <a:prstGeom prst="rect">
            <a:avLst/>
          </a:prstGeom>
        </p:spPr>
        <p:txBody>
          <a:bodyPr wrap="square">
            <a:spAutoFit/>
          </a:bodyPr>
          <a:lstStyle/>
          <a:p>
            <a:r>
              <a:rPr lang="en-US" sz="3600" b="1" dirty="0" smtClean="0"/>
              <a:t>DYSPHORIA:</a:t>
            </a:r>
            <a:endParaRPr lang="en-US" sz="3600" dirty="0"/>
          </a:p>
          <a:p>
            <a:pPr algn="just"/>
            <a:r>
              <a:rPr lang="en-US" dirty="0"/>
              <a:t>         </a:t>
            </a:r>
            <a:r>
              <a:rPr lang="en-US" sz="2400" dirty="0"/>
              <a:t>Gender Dysphoria has replaced Gender Identity Disorder. Gender Dysphoria is discomfort with one's sex-relevant physical characteristics or with one's assigned gender. Gender Dysphoria can be diagnosed at two different life stages, either during childhood and adolescence or adulthood.</a:t>
            </a:r>
          </a:p>
        </p:txBody>
      </p:sp>
    </p:spTree>
    <p:extLst>
      <p:ext uri="{BB962C8B-B14F-4D97-AF65-F5344CB8AC3E}">
        <p14:creationId xmlns:p14="http://schemas.microsoft.com/office/powerpoint/2010/main" val="3591463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74914" y="424543"/>
            <a:ext cx="7848600" cy="4893647"/>
          </a:xfrm>
          <a:prstGeom prst="rect">
            <a:avLst/>
          </a:prstGeom>
        </p:spPr>
        <p:txBody>
          <a:bodyPr wrap="square">
            <a:spAutoFit/>
          </a:bodyPr>
          <a:lstStyle/>
          <a:p>
            <a:pPr marL="342900" indent="-342900" algn="just">
              <a:buFont typeface="Wingdings" pitchFamily="2" charset="2"/>
              <a:buChar char="Ø"/>
            </a:pPr>
            <a:r>
              <a:rPr lang="en-US" sz="2400" dirty="0" smtClean="0"/>
              <a:t> Criteria </a:t>
            </a:r>
            <a:r>
              <a:rPr lang="en-US" sz="2400" dirty="0"/>
              <a:t>for Children marked incongruence between one's experienced/expressed gender and assigned gender, of at least 6 months duration, as manifested by at least 6 of the following indicators: A strong desire to be of the other gender or an insistence that he or she is the other gender. In boys, a strong preference for cross-dressing or simulating female attire; in girls, a strong preference for wearing only typical masculine clothing and a strong resistance to the wearing of typical feminine clothing. A strong preference for cross-gender roles in make-believe or fantasy play. A strong preference for the toys, games, or activities typical of the other gender. A strong preference for playmates of the other gender. </a:t>
            </a:r>
          </a:p>
        </p:txBody>
      </p:sp>
    </p:spTree>
    <p:extLst>
      <p:ext uri="{BB962C8B-B14F-4D97-AF65-F5344CB8AC3E}">
        <p14:creationId xmlns:p14="http://schemas.microsoft.com/office/powerpoint/2010/main" val="2332894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1262743"/>
            <a:ext cx="6934200" cy="3046988"/>
          </a:xfrm>
          <a:prstGeom prst="rect">
            <a:avLst/>
          </a:prstGeom>
        </p:spPr>
        <p:txBody>
          <a:bodyPr wrap="square">
            <a:spAutoFit/>
          </a:bodyPr>
          <a:lstStyle/>
          <a:p>
            <a:pPr algn="just"/>
            <a:r>
              <a:rPr lang="en-US" sz="2400" dirty="0" smtClean="0"/>
              <a:t>• In boys, a strong rejection of typically masculine toys, games, and activities and a strong avoidance of rough-and-tumble play; in girls, a strong rejection of typically feminine toys, games, and activities. A strong dislike of one's sexual anatomy. A strong desire for the primary and/or secondary sex characteristics that match one's experienced gender.</a:t>
            </a:r>
          </a:p>
          <a:p>
            <a:pPr algn="just"/>
            <a:r>
              <a:rPr lang="en-US" sz="2400" dirty="0" smtClean="0"/>
              <a:t> </a:t>
            </a:r>
            <a:endParaRPr lang="en-US" sz="2400" dirty="0"/>
          </a:p>
        </p:txBody>
      </p:sp>
    </p:spTree>
    <p:extLst>
      <p:ext uri="{BB962C8B-B14F-4D97-AF65-F5344CB8AC3E}">
        <p14:creationId xmlns:p14="http://schemas.microsoft.com/office/powerpoint/2010/main" val="2952078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533400"/>
            <a:ext cx="8077200" cy="4801314"/>
          </a:xfrm>
          <a:prstGeom prst="rect">
            <a:avLst/>
          </a:prstGeom>
          <a:noFill/>
        </p:spPr>
        <p:txBody>
          <a:bodyPr wrap="square" rtlCol="0">
            <a:spAutoFit/>
          </a:bodyPr>
          <a:lstStyle/>
          <a:p>
            <a:pPr algn="just"/>
            <a:r>
              <a:rPr lang="en-US" sz="2400" dirty="0" smtClean="0"/>
              <a:t>Criteria </a:t>
            </a:r>
            <a:r>
              <a:rPr lang="en-US" sz="2400" dirty="0"/>
              <a:t>for Adolescents and adults </a:t>
            </a:r>
            <a:r>
              <a:rPr lang="en-US" sz="2400" dirty="0" smtClean="0"/>
              <a:t>-&gt; </a:t>
            </a:r>
            <a:r>
              <a:rPr lang="en-US" sz="2400" dirty="0"/>
              <a:t>A marked incongruence between one's experienced/expressed gender and assigned gender, of at least 6 months duration, as manifested by 2 or more of the following indicators: </a:t>
            </a:r>
          </a:p>
          <a:p>
            <a:pPr algn="just"/>
            <a:r>
              <a:rPr lang="en-US" sz="2400" dirty="0"/>
              <a:t>                  • A marked incongruence between one's experienced/expressed gender and primary and/or secondary sex characteristics (or, in young adolescent).</a:t>
            </a:r>
          </a:p>
          <a:p>
            <a:pPr algn="just"/>
            <a:r>
              <a:rPr lang="en-US" sz="2400" dirty="0"/>
              <a:t>                • A strong desire to be rid of one's primary and/or secondary sex characteristics because of a marked incongruence with one's </a:t>
            </a:r>
            <a:r>
              <a:rPr lang="en-US" sz="2400" dirty="0" smtClean="0"/>
              <a:t>experienced gender. </a:t>
            </a:r>
            <a:r>
              <a:rPr lang="en-US" sz="2400" dirty="0"/>
              <a:t>A strong desire for the primary </a:t>
            </a:r>
            <a:r>
              <a:rPr lang="en-US" sz="2400" dirty="0" smtClean="0"/>
              <a:t>and </a:t>
            </a:r>
            <a:r>
              <a:rPr lang="en-US" sz="2400" dirty="0"/>
              <a:t>secondary sex characteristics of the other gender. </a:t>
            </a:r>
          </a:p>
          <a:p>
            <a:pPr algn="just"/>
            <a:endParaRPr lang="en-US" dirty="0"/>
          </a:p>
        </p:txBody>
      </p:sp>
    </p:spTree>
    <p:extLst>
      <p:ext uri="{BB962C8B-B14F-4D97-AF65-F5344CB8AC3E}">
        <p14:creationId xmlns:p14="http://schemas.microsoft.com/office/powerpoint/2010/main" val="240701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1600200"/>
            <a:ext cx="8229600" cy="3108543"/>
          </a:xfrm>
          <a:prstGeom prst="rect">
            <a:avLst/>
          </a:prstGeom>
          <a:noFill/>
        </p:spPr>
        <p:txBody>
          <a:bodyPr wrap="square" rtlCol="0">
            <a:spAutoFit/>
          </a:bodyPr>
          <a:lstStyle/>
          <a:p>
            <a:pPr algn="just"/>
            <a:r>
              <a:rPr lang="en-US" sz="2400" dirty="0" smtClean="0"/>
              <a:t>   </a:t>
            </a:r>
            <a:r>
              <a:rPr lang="en-US" sz="2800" dirty="0" smtClean="0"/>
              <a:t>• </a:t>
            </a:r>
            <a:r>
              <a:rPr lang="en-US" sz="2800" dirty="0"/>
              <a:t>A strong desire to be of the other </a:t>
            </a:r>
            <a:r>
              <a:rPr lang="en-US" sz="2800" dirty="0" smtClean="0"/>
              <a:t>gender. </a:t>
            </a:r>
            <a:endParaRPr lang="en-US" sz="2800" dirty="0"/>
          </a:p>
          <a:p>
            <a:pPr algn="just"/>
            <a:r>
              <a:rPr lang="en-US" sz="2800" dirty="0"/>
              <a:t>  </a:t>
            </a:r>
            <a:r>
              <a:rPr lang="en-US" sz="2800" dirty="0" smtClean="0"/>
              <a:t> </a:t>
            </a:r>
            <a:r>
              <a:rPr lang="en-US" sz="2800" dirty="0"/>
              <a:t>• A strong desire to be treated as the other gender (or some alternative gender different from one's assigned gender</a:t>
            </a:r>
            <a:r>
              <a:rPr lang="en-US" sz="2800" dirty="0" smtClean="0"/>
              <a:t>). </a:t>
            </a:r>
            <a:endParaRPr lang="en-US" sz="2800" dirty="0"/>
          </a:p>
          <a:p>
            <a:pPr algn="just"/>
            <a:r>
              <a:rPr lang="en-US" sz="2800" dirty="0"/>
              <a:t>    </a:t>
            </a:r>
            <a:r>
              <a:rPr lang="en-US" sz="2800" dirty="0" smtClean="0"/>
              <a:t>• </a:t>
            </a:r>
            <a:r>
              <a:rPr lang="en-US" sz="2800" dirty="0"/>
              <a:t>A strong conviction that one has the  typical feelings and reactions of the other </a:t>
            </a:r>
            <a:r>
              <a:rPr lang="en-US" sz="2800" dirty="0" smtClean="0"/>
              <a:t>gender.</a:t>
            </a:r>
            <a:endParaRPr lang="en-US" sz="2800" dirty="0"/>
          </a:p>
          <a:p>
            <a:endParaRPr lang="en-US" sz="2800" dirty="0"/>
          </a:p>
        </p:txBody>
      </p:sp>
    </p:spTree>
    <p:extLst>
      <p:ext uri="{BB962C8B-B14F-4D97-AF65-F5344CB8AC3E}">
        <p14:creationId xmlns:p14="http://schemas.microsoft.com/office/powerpoint/2010/main" val="1208783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1200150"/>
            <a:ext cx="5867400" cy="4400550"/>
          </a:xfrm>
          <a:prstGeom prst="rect">
            <a:avLst/>
          </a:prstGeom>
        </p:spPr>
      </p:pic>
    </p:spTree>
    <p:extLst>
      <p:ext uri="{BB962C8B-B14F-4D97-AF65-F5344CB8AC3E}">
        <p14:creationId xmlns:p14="http://schemas.microsoft.com/office/powerpoint/2010/main" val="661682339"/>
      </p:ext>
    </p:extLst>
  </p:cSld>
  <p:clrMapOvr>
    <a:masterClrMapping/>
  </p:clrMapOvr>
</p:sld>
</file>

<file path=ppt/theme/theme1.xml><?xml version="1.0" encoding="utf-8"?>
<a:theme xmlns:a="http://schemas.openxmlformats.org/drawingml/2006/main" name="Composite">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33</TotalTime>
  <Words>659</Words>
  <Application>Microsoft Office PowerPoint</Application>
  <PresentationFormat>On-screen Show (4:3)</PresentationFormat>
  <Paragraphs>27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Composite</vt:lpstr>
      <vt:lpstr>PowerPoint Presentation</vt:lpstr>
      <vt:lpstr>PowerPoint Presentation</vt:lpstr>
      <vt:lpstr>GENDER DYSPHONIA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nida zahra</dc:creator>
  <cp:lastModifiedBy>nida zahra</cp:lastModifiedBy>
  <cp:revision>4</cp:revision>
  <dcterms:created xsi:type="dcterms:W3CDTF">2020-04-02T09:26:02Z</dcterms:created>
  <dcterms:modified xsi:type="dcterms:W3CDTF">2020-04-02T09:59:28Z</dcterms:modified>
</cp:coreProperties>
</file>